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08" r:id="rId1"/>
  </p:sldMasterIdLst>
  <p:notesMasterIdLst>
    <p:notesMasterId r:id="rId12"/>
  </p:notesMasterIdLst>
  <p:handoutMasterIdLst>
    <p:handoutMasterId r:id="rId13"/>
  </p:handoutMasterIdLst>
  <p:sldIdLst>
    <p:sldId id="333" r:id="rId2"/>
    <p:sldId id="258" r:id="rId3"/>
    <p:sldId id="336" r:id="rId4"/>
    <p:sldId id="337" r:id="rId5"/>
    <p:sldId id="322" r:id="rId6"/>
    <p:sldId id="261" r:id="rId7"/>
    <p:sldId id="260" r:id="rId8"/>
    <p:sldId id="317" r:id="rId9"/>
    <p:sldId id="323" r:id="rId10"/>
    <p:sldId id="334" r:id="rId11"/>
  </p:sldIdLst>
  <p:sldSz cx="9144000" cy="5143500" type="screen16x9"/>
  <p:notesSz cx="7315200" cy="96012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Myriad Web Pro" panose="020B060402020202020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Myriad Web Pro" panose="020B0503030403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Myriad Web Pro" panose="020B0503030403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Myriad Web Pro" panose="020B0503030403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Myriad Web Pro" panose="020B0503030403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Myriad Web Pro" panose="020B0503030403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Myriad Web Pro" panose="020B0503030403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Myriad Web Pro" panose="020B0503030403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Myriad Web Pro" panose="020B0503030403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Myriad Web Pro" panose="020B0503030403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64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56B962A-ACDA-C25D-2DFA-B6F1CD0CC231}" name="Wyton, Pamela D. (Pam) (ATSDR/OCOM) (CTR)" initials="WPD(((" userId="S::pdw3@cdc.gov::585746ef-ed6a-43e3-99e9-95aa7bb69c77" providerId="AD"/>
  <p188:author id="{D111E07B-D8D5-68FA-9179-692563AC33EE}" name="Clark, James A. (CDC/IOD/OC)" initials="C(" userId="S::zgr4@cdc.gov::aa5c3569-44d0-4d4e-8140-557ba66b5459" providerId="AD"/>
  <p188:author id="{A7513199-E10F-CA38-D397-F2FACFF0C97B}" name="Rivera, Cesar (CDC/IOD/OC)" initials="R(" userId="S::qnb6@cdc.gov::0ec61c90-e03c-43ad-878c-e8cd835116fa" providerId="AD"/>
  <p188:author id="{E97215BE-457A-B0F7-EAC3-3A8AEDA643C2}" name="Lowery, Debra (CDC/IOD/OC)" initials="L(" userId="S::wzi7@cdc.gov::dcb381a2-fed9-4f25-97a8-dd5a0cc7b66f" providerId="AD"/>
  <p188:author id="{5D2969EB-8883-3F2C-1E91-1519AEFBCB17}" name="Folkman, Kimberley L. (CDC/IOD/OC)" initials="F(" userId="S::ycy7@cdc.gov::b42431f4-0dbb-4c7e-8925-0c5b63fb3e7b" providerId="AD"/>
  <p188:author id="{F0E48DF2-A77F-BB80-6131-EFA0539BC713}" name="Barringer, Mindy C. (CDC/IOD/OC)" initials="BMC(" userId="S::mrc4@cdc.gov::5eb8144d-eab9-4ca1-aa77-e3bbcbe07fe8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ockwood, Amy E. (CDC/DDID/NCEZID/DVBD)" initials="LAE(" lastIdx="5" clrIdx="0">
    <p:extLst>
      <p:ext uri="{19B8F6BF-5375-455C-9EA6-DF929625EA0E}">
        <p15:presenceInfo xmlns:p15="http://schemas.microsoft.com/office/powerpoint/2012/main" userId="S::yuu3@cdc.gov::8e666b0e-253c-4f5d-8b99-99381d0be78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4380"/>
    <a:srgbClr val="0057B7"/>
    <a:srgbClr val="000000"/>
    <a:srgbClr val="1C56A4"/>
    <a:srgbClr val="1E5DB2"/>
    <a:srgbClr val="194D93"/>
    <a:srgbClr val="FFFFFF"/>
    <a:srgbClr val="1A4F96"/>
    <a:srgbClr val="1E5AAA"/>
    <a:srgbClr val="7F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>
        <p:scale>
          <a:sx n="75" d="100"/>
          <a:sy n="75" d="100"/>
        </p:scale>
        <p:origin x="1020" y="176"/>
      </p:cViewPr>
      <p:guideLst>
        <p:guide orient="horz" pos="56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rgbClr val="000000"/>
                </a:solidFill>
                <a:latin typeface="Calibri" panose="020F0502020204030204" pitchFamily="34" charset="0"/>
                <a:ea typeface="+mn-ea"/>
                <a:cs typeface="+mn-cs"/>
              </a:defRPr>
            </a:pPr>
            <a:r>
              <a:rPr lang="en-US"/>
              <a:t>Chart Title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rgbClr val="000000"/>
              </a:solidFill>
              <a:latin typeface="Calibri" panose="020F0502020204030204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E0C-4C28-8065-B276F4A60A1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E0C-4C28-8065-B276F4A60A1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E0C-4C28-8065-B276F4A60A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21521327"/>
        <c:axId val="814749855"/>
      </c:barChart>
      <c:catAx>
        <c:axId val="21215213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000000"/>
                </a:solidFill>
                <a:latin typeface="Calibri" panose="020F0502020204030204" pitchFamily="34" charset="0"/>
                <a:ea typeface="+mn-ea"/>
                <a:cs typeface="+mn-cs"/>
              </a:defRPr>
            </a:pPr>
            <a:endParaRPr lang="en-US"/>
          </a:p>
        </c:txPr>
        <c:crossAx val="814749855"/>
        <c:crosses val="autoZero"/>
        <c:auto val="1"/>
        <c:lblAlgn val="ctr"/>
        <c:lblOffset val="100"/>
        <c:noMultiLvlLbl val="0"/>
      </c:catAx>
      <c:valAx>
        <c:axId val="81474985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000000"/>
                </a:solidFill>
                <a:latin typeface="Calibri" panose="020F0502020204030204" pitchFamily="34" charset="0"/>
                <a:ea typeface="+mn-ea"/>
                <a:cs typeface="+mn-cs"/>
              </a:defRPr>
            </a:pPr>
            <a:endParaRPr lang="en-US"/>
          </a:p>
        </c:txPr>
        <c:crossAx val="21215213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000000"/>
              </a:solidFill>
              <a:latin typeface="Calibri" panose="020F050202020403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baseline="0">
          <a:solidFill>
            <a:srgbClr val="000000"/>
          </a:solidFill>
          <a:latin typeface="Calibri" panose="020F050202020403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D9D4F3-1CB6-4E57-BC6A-8FDD6DF1AC39}" type="datetimeFigureOut">
              <a:rPr lang="en-US" smtClean="0"/>
              <a:t>6/5/2024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2C7E1-5E17-4B76-93F9-C135FF019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8258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33C03299-4BB1-4AD2-828F-715F084383AD}" type="datetimeFigureOut">
              <a:rPr lang="en-US"/>
              <a:pPr>
                <a:defRPr/>
              </a:pPr>
              <a:t>6/5/2024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EB38CAEC-4554-485B-9189-C45C7447A40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5838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Myriad Web Pro" panose="020B05030304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Myriad Web Pro" panose="020B05030304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Myriad Web Pro" panose="020B05030304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Myriad Web Pro" panose="020B05030304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Myriad Web Pro" panose="020B05030304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yriad Web Pro" panose="020B05030304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yriad Web Pro" panose="020B05030304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yriad Web Pro" panose="020B05030304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yriad Web Pro" panose="020B0503030403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F084AA2-EDF3-41B6-9BD5-4D1331E35CE7}" type="slidenum">
              <a:rPr lang="en-US" altLang="en-US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7292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_CDC_with_taglin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267F8213-0BF4-9CFD-184D-957DBD90BEF9}"/>
              </a:ext>
            </a:extLst>
          </p:cNvPr>
          <p:cNvGrpSpPr/>
          <p:nvPr userDrawn="1"/>
        </p:nvGrpSpPr>
        <p:grpSpPr>
          <a:xfrm>
            <a:off x="0" y="0"/>
            <a:ext cx="9144000" cy="869146"/>
            <a:chOff x="0" y="1079970"/>
            <a:chExt cx="7112000" cy="224439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E8587A6-7C1A-EC72-C16A-98204569B39A}"/>
                </a:ext>
              </a:extLst>
            </p:cNvPr>
            <p:cNvSpPr/>
            <p:nvPr userDrawn="1"/>
          </p:nvSpPr>
          <p:spPr>
            <a:xfrm>
              <a:off x="0" y="1079970"/>
              <a:ext cx="7112000" cy="224308"/>
            </a:xfrm>
            <a:prstGeom prst="rect">
              <a:avLst/>
            </a:prstGeom>
            <a:solidFill>
              <a:srgbClr val="0057B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12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2EB7A224-4867-EA38-EAA4-ECD97FF9203A}"/>
                </a:ext>
              </a:extLst>
            </p:cNvPr>
            <p:cNvGrpSpPr/>
            <p:nvPr userDrawn="1"/>
          </p:nvGrpSpPr>
          <p:grpSpPr>
            <a:xfrm>
              <a:off x="430" y="1080101"/>
              <a:ext cx="5345267" cy="224308"/>
              <a:chOff x="1771" y="389"/>
              <a:chExt cx="18815689" cy="664930"/>
            </a:xfrm>
          </p:grpSpPr>
          <p:sp>
            <p:nvSpPr>
              <p:cNvPr id="44" name="Parallelogram 9">
                <a:extLst>
                  <a:ext uri="{FF2B5EF4-FFF2-40B4-BE49-F238E27FC236}">
                    <a16:creationId xmlns:a16="http://schemas.microsoft.com/office/drawing/2014/main" id="{EA18C2A9-CD91-4656-D4FD-18B4B82E4B80}"/>
                  </a:ext>
                </a:extLst>
              </p:cNvPr>
              <p:cNvSpPr/>
              <p:nvPr userDrawn="1"/>
            </p:nvSpPr>
            <p:spPr>
              <a:xfrm>
                <a:off x="1771" y="389"/>
                <a:ext cx="2010345" cy="664930"/>
              </a:xfrm>
              <a:custGeom>
                <a:avLst/>
                <a:gdLst>
                  <a:gd name="connsiteX0" fmla="*/ 0 w 2399861"/>
                  <a:gd name="connsiteY0" fmla="*/ 668592 h 668592"/>
                  <a:gd name="connsiteX1" fmla="*/ 167148 w 2399861"/>
                  <a:gd name="connsiteY1" fmla="*/ 0 h 668592"/>
                  <a:gd name="connsiteX2" fmla="*/ 2399861 w 2399861"/>
                  <a:gd name="connsiteY2" fmla="*/ 0 h 668592"/>
                  <a:gd name="connsiteX3" fmla="*/ 2232713 w 2399861"/>
                  <a:gd name="connsiteY3" fmla="*/ 668592 h 668592"/>
                  <a:gd name="connsiteX4" fmla="*/ 0 w 2399861"/>
                  <a:gd name="connsiteY4" fmla="*/ 668592 h 668592"/>
                  <a:gd name="connsiteX0" fmla="*/ 0 w 2261638"/>
                  <a:gd name="connsiteY0" fmla="*/ 668592 h 668592"/>
                  <a:gd name="connsiteX1" fmla="*/ 28925 w 2261638"/>
                  <a:gd name="connsiteY1" fmla="*/ 0 h 668592"/>
                  <a:gd name="connsiteX2" fmla="*/ 2261638 w 2261638"/>
                  <a:gd name="connsiteY2" fmla="*/ 0 h 668592"/>
                  <a:gd name="connsiteX3" fmla="*/ 2094490 w 2261638"/>
                  <a:gd name="connsiteY3" fmla="*/ 668592 h 668592"/>
                  <a:gd name="connsiteX4" fmla="*/ 0 w 2261638"/>
                  <a:gd name="connsiteY4" fmla="*/ 668592 h 668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1638" h="668592">
                    <a:moveTo>
                      <a:pt x="0" y="668592"/>
                    </a:moveTo>
                    <a:lnTo>
                      <a:pt x="28925" y="0"/>
                    </a:lnTo>
                    <a:lnTo>
                      <a:pt x="2261638" y="0"/>
                    </a:lnTo>
                    <a:lnTo>
                      <a:pt x="2094490" y="668592"/>
                    </a:lnTo>
                    <a:lnTo>
                      <a:pt x="0" y="668592"/>
                    </a:lnTo>
                    <a:close/>
                  </a:path>
                </a:pathLst>
              </a:custGeom>
              <a:solidFill>
                <a:srgbClr val="16438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12"/>
              </a:p>
            </p:txBody>
          </p:sp>
          <p:sp>
            <p:nvSpPr>
              <p:cNvPr id="45" name="Parallelogram 44">
                <a:extLst>
                  <a:ext uri="{FF2B5EF4-FFF2-40B4-BE49-F238E27FC236}">
                    <a16:creationId xmlns:a16="http://schemas.microsoft.com/office/drawing/2014/main" id="{AE0A8C09-00C3-D95E-B5DA-0F0A402DC7AB}"/>
                  </a:ext>
                </a:extLst>
              </p:cNvPr>
              <p:cNvSpPr/>
              <p:nvPr userDrawn="1"/>
            </p:nvSpPr>
            <p:spPr>
              <a:xfrm>
                <a:off x="1267572" y="389"/>
                <a:ext cx="3829094" cy="664930"/>
              </a:xfrm>
              <a:prstGeom prst="parallelogram">
                <a:avLst/>
              </a:prstGeom>
              <a:solidFill>
                <a:srgbClr val="194D9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12"/>
              </a:p>
            </p:txBody>
          </p:sp>
          <p:sp>
            <p:nvSpPr>
              <p:cNvPr id="46" name="Parallelogram 45">
                <a:extLst>
                  <a:ext uri="{FF2B5EF4-FFF2-40B4-BE49-F238E27FC236}">
                    <a16:creationId xmlns:a16="http://schemas.microsoft.com/office/drawing/2014/main" id="{B944134F-25AD-BEB2-C0BF-43DF4B11FC3F}"/>
                  </a:ext>
                </a:extLst>
              </p:cNvPr>
              <p:cNvSpPr/>
              <p:nvPr userDrawn="1"/>
            </p:nvSpPr>
            <p:spPr>
              <a:xfrm>
                <a:off x="4209773" y="389"/>
                <a:ext cx="4996928" cy="664930"/>
              </a:xfrm>
              <a:prstGeom prst="parallelogram">
                <a:avLst/>
              </a:prstGeom>
              <a:solidFill>
                <a:srgbClr val="1C56A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12"/>
              </a:p>
            </p:txBody>
          </p:sp>
          <p:sp>
            <p:nvSpPr>
              <p:cNvPr id="47" name="Parallelogram 46">
                <a:extLst>
                  <a:ext uri="{FF2B5EF4-FFF2-40B4-BE49-F238E27FC236}">
                    <a16:creationId xmlns:a16="http://schemas.microsoft.com/office/drawing/2014/main" id="{A01506F6-4045-30A7-1967-7A2272067890}"/>
                  </a:ext>
                </a:extLst>
              </p:cNvPr>
              <p:cNvSpPr/>
              <p:nvPr userDrawn="1"/>
            </p:nvSpPr>
            <p:spPr>
              <a:xfrm>
                <a:off x="8136570" y="389"/>
                <a:ext cx="6026733" cy="664930"/>
              </a:xfrm>
              <a:prstGeom prst="parallelogram">
                <a:avLst/>
              </a:prstGeom>
              <a:solidFill>
                <a:srgbClr val="1E5DB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12"/>
              </a:p>
            </p:txBody>
          </p:sp>
          <p:sp>
            <p:nvSpPr>
              <p:cNvPr id="48" name="Parallelogram 47">
                <a:extLst>
                  <a:ext uri="{FF2B5EF4-FFF2-40B4-BE49-F238E27FC236}">
                    <a16:creationId xmlns:a16="http://schemas.microsoft.com/office/drawing/2014/main" id="{E1EB0327-76CF-A70A-BE29-7C1C2819C1B3}"/>
                  </a:ext>
                </a:extLst>
              </p:cNvPr>
              <p:cNvSpPr/>
              <p:nvPr userDrawn="1"/>
            </p:nvSpPr>
            <p:spPr>
              <a:xfrm>
                <a:off x="15172395" y="389"/>
                <a:ext cx="3645065" cy="664930"/>
              </a:xfrm>
              <a:prstGeom prst="parallelogram">
                <a:avLst/>
              </a:prstGeom>
              <a:solidFill>
                <a:srgbClr val="0057B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12"/>
              </a:p>
            </p:txBody>
          </p:sp>
        </p:grpSp>
      </p:grpSp>
      <p:sp>
        <p:nvSpPr>
          <p:cNvPr id="7" name="Title 1"/>
          <p:cNvSpPr>
            <a:spLocks noGrp="1"/>
          </p:cNvSpPr>
          <p:nvPr userDrawn="1">
            <p:ph type="title"/>
          </p:nvPr>
        </p:nvSpPr>
        <p:spPr>
          <a:xfrm>
            <a:off x="457200" y="888206"/>
            <a:ext cx="8229600" cy="877022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3000"/>
              </a:lnSpc>
              <a:defRPr sz="2800" b="1" baseline="0">
                <a:solidFill>
                  <a:srgbClr val="0057B7"/>
                </a:solidFill>
                <a:effectLst/>
                <a:latin typeface="Calibri" pitchFamily="34" charset="0"/>
              </a:defRPr>
            </a:lvl1pPr>
          </a:lstStyle>
          <a:p>
            <a:endParaRPr lang="en-US"/>
          </a:p>
        </p:txBody>
      </p:sp>
      <p:sp>
        <p:nvSpPr>
          <p:cNvPr id="8" name="Subtitle 2"/>
          <p:cNvSpPr>
            <a:spLocks noGrp="1"/>
          </p:cNvSpPr>
          <p:nvPr userDrawn="1">
            <p:ph type="subTitle" idx="1"/>
          </p:nvPr>
        </p:nvSpPr>
        <p:spPr>
          <a:xfrm>
            <a:off x="457200" y="2144512"/>
            <a:ext cx="6400800" cy="3429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 b="1" baseline="0">
                <a:solidFill>
                  <a:srgbClr val="0057B7"/>
                </a:solidFill>
                <a:effectLst/>
                <a:latin typeface="Calibri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/>
          </a:p>
        </p:txBody>
      </p:sp>
      <p:sp>
        <p:nvSpPr>
          <p:cNvPr id="10" name="Text Placeholder 8"/>
          <p:cNvSpPr>
            <a:spLocks noGrp="1"/>
          </p:cNvSpPr>
          <p:nvPr userDrawn="1">
            <p:ph type="body" sz="quarter" idx="10"/>
          </p:nvPr>
        </p:nvSpPr>
        <p:spPr>
          <a:xfrm>
            <a:off x="457200" y="2959514"/>
            <a:ext cx="6400800" cy="97155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2000"/>
              </a:lnSpc>
              <a:buNone/>
              <a:defRPr sz="1800" baseline="0">
                <a:solidFill>
                  <a:srgbClr val="1D1D1D"/>
                </a:solidFill>
                <a:latin typeface="Calibri" pitchFamily="34" charset="0"/>
              </a:defRPr>
            </a:lvl1pPr>
            <a:lvl2pPr algn="ctr">
              <a:defRPr>
                <a:solidFill>
                  <a:schemeClr val="tx2"/>
                </a:solidFill>
              </a:defRPr>
            </a:lvl2pPr>
            <a:lvl3pPr algn="ctr">
              <a:defRPr>
                <a:solidFill>
                  <a:schemeClr val="tx2"/>
                </a:solidFill>
              </a:defRPr>
            </a:lvl3pPr>
            <a:lvl4pPr algn="ctr">
              <a:defRPr>
                <a:solidFill>
                  <a:schemeClr val="tx2"/>
                </a:solidFill>
              </a:defRPr>
            </a:lvl4pPr>
            <a:lvl5pPr algn="ctr">
              <a:defRPr>
                <a:solidFill>
                  <a:schemeClr val="tx2"/>
                </a:solidFill>
              </a:defRPr>
            </a:lvl5pPr>
          </a:lstStyle>
          <a:p>
            <a:pPr lvl="0"/>
            <a:endParaRPr lang="en-US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617DD9D-7533-7A57-89FB-4D057BCEAC5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279400"/>
            <a:ext cx="6908800" cy="406400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Place center name here</a:t>
            </a:r>
          </a:p>
        </p:txBody>
      </p:sp>
      <p:pic>
        <p:nvPicPr>
          <p:cNvPr id="19" name="Picture 1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73EE938-470B-9DA7-FFED-E3CE4A1A33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06" t="47892" r="12803" b="15738"/>
          <a:stretch/>
        </p:blipFill>
        <p:spPr>
          <a:xfrm>
            <a:off x="8154031" y="162155"/>
            <a:ext cx="838200" cy="54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53280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PTION 1">
    <p:bg>
      <p:bgPr>
        <a:solidFill>
          <a:srgbClr val="0057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3350323"/>
            <a:ext cx="8294913" cy="871538"/>
          </a:xfrm>
          <a:prstGeom prst="rect">
            <a:avLst/>
          </a:prstGeom>
        </p:spPr>
        <p:txBody>
          <a:bodyPr anchor="b"/>
          <a:lstStyle>
            <a:lvl1pPr algn="l">
              <a:defRPr sz="3600" b="1" baseline="0">
                <a:solidFill>
                  <a:schemeClr val="bg2"/>
                </a:solidFill>
                <a:effectLst/>
                <a:latin typeface="Calibri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>
          <a:xfrm>
            <a:off x="457201" y="4425696"/>
            <a:ext cx="7772400" cy="426244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ts val="2200"/>
              </a:lnSpc>
              <a:buNone/>
              <a:defRPr sz="2000" baseline="0">
                <a:solidFill>
                  <a:schemeClr val="bg2"/>
                </a:solidFill>
                <a:latin typeface="Calibri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3067970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OPT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26368FE-BB30-52F8-89C1-D155114AB35A}"/>
              </a:ext>
            </a:extLst>
          </p:cNvPr>
          <p:cNvGrpSpPr/>
          <p:nvPr userDrawn="1"/>
        </p:nvGrpSpPr>
        <p:grpSpPr>
          <a:xfrm>
            <a:off x="0" y="0"/>
            <a:ext cx="9144000" cy="869146"/>
            <a:chOff x="0" y="1079970"/>
            <a:chExt cx="7112000" cy="224439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A2EC66-252E-FB31-C586-41F7DC2F7D6F}"/>
                </a:ext>
              </a:extLst>
            </p:cNvPr>
            <p:cNvSpPr/>
            <p:nvPr userDrawn="1"/>
          </p:nvSpPr>
          <p:spPr>
            <a:xfrm>
              <a:off x="0" y="1079970"/>
              <a:ext cx="7112000" cy="224308"/>
            </a:xfrm>
            <a:prstGeom prst="rect">
              <a:avLst/>
            </a:prstGeom>
            <a:solidFill>
              <a:srgbClr val="0057B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12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9DF158DF-BAF5-68F6-78E1-1E179A3E0136}"/>
                </a:ext>
              </a:extLst>
            </p:cNvPr>
            <p:cNvGrpSpPr/>
            <p:nvPr userDrawn="1"/>
          </p:nvGrpSpPr>
          <p:grpSpPr>
            <a:xfrm>
              <a:off x="430" y="1080101"/>
              <a:ext cx="5345267" cy="224308"/>
              <a:chOff x="1771" y="389"/>
              <a:chExt cx="18815689" cy="664930"/>
            </a:xfrm>
          </p:grpSpPr>
          <p:sp>
            <p:nvSpPr>
              <p:cNvPr id="24" name="Parallelogram 9">
                <a:extLst>
                  <a:ext uri="{FF2B5EF4-FFF2-40B4-BE49-F238E27FC236}">
                    <a16:creationId xmlns:a16="http://schemas.microsoft.com/office/drawing/2014/main" id="{143E1EDA-4AF6-C976-C4EF-C1C84A0090F1}"/>
                  </a:ext>
                </a:extLst>
              </p:cNvPr>
              <p:cNvSpPr/>
              <p:nvPr userDrawn="1"/>
            </p:nvSpPr>
            <p:spPr>
              <a:xfrm>
                <a:off x="1771" y="389"/>
                <a:ext cx="2010345" cy="664930"/>
              </a:xfrm>
              <a:custGeom>
                <a:avLst/>
                <a:gdLst>
                  <a:gd name="connsiteX0" fmla="*/ 0 w 2399861"/>
                  <a:gd name="connsiteY0" fmla="*/ 668592 h 668592"/>
                  <a:gd name="connsiteX1" fmla="*/ 167148 w 2399861"/>
                  <a:gd name="connsiteY1" fmla="*/ 0 h 668592"/>
                  <a:gd name="connsiteX2" fmla="*/ 2399861 w 2399861"/>
                  <a:gd name="connsiteY2" fmla="*/ 0 h 668592"/>
                  <a:gd name="connsiteX3" fmla="*/ 2232713 w 2399861"/>
                  <a:gd name="connsiteY3" fmla="*/ 668592 h 668592"/>
                  <a:gd name="connsiteX4" fmla="*/ 0 w 2399861"/>
                  <a:gd name="connsiteY4" fmla="*/ 668592 h 668592"/>
                  <a:gd name="connsiteX0" fmla="*/ 0 w 2261638"/>
                  <a:gd name="connsiteY0" fmla="*/ 668592 h 668592"/>
                  <a:gd name="connsiteX1" fmla="*/ 28925 w 2261638"/>
                  <a:gd name="connsiteY1" fmla="*/ 0 h 668592"/>
                  <a:gd name="connsiteX2" fmla="*/ 2261638 w 2261638"/>
                  <a:gd name="connsiteY2" fmla="*/ 0 h 668592"/>
                  <a:gd name="connsiteX3" fmla="*/ 2094490 w 2261638"/>
                  <a:gd name="connsiteY3" fmla="*/ 668592 h 668592"/>
                  <a:gd name="connsiteX4" fmla="*/ 0 w 2261638"/>
                  <a:gd name="connsiteY4" fmla="*/ 668592 h 668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1638" h="668592">
                    <a:moveTo>
                      <a:pt x="0" y="668592"/>
                    </a:moveTo>
                    <a:lnTo>
                      <a:pt x="28925" y="0"/>
                    </a:lnTo>
                    <a:lnTo>
                      <a:pt x="2261638" y="0"/>
                    </a:lnTo>
                    <a:lnTo>
                      <a:pt x="2094490" y="668592"/>
                    </a:lnTo>
                    <a:lnTo>
                      <a:pt x="0" y="668592"/>
                    </a:lnTo>
                    <a:close/>
                  </a:path>
                </a:pathLst>
              </a:custGeom>
              <a:solidFill>
                <a:srgbClr val="16438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12"/>
              </a:p>
            </p:txBody>
          </p:sp>
          <p:sp>
            <p:nvSpPr>
              <p:cNvPr id="25" name="Parallelogram 24">
                <a:extLst>
                  <a:ext uri="{FF2B5EF4-FFF2-40B4-BE49-F238E27FC236}">
                    <a16:creationId xmlns:a16="http://schemas.microsoft.com/office/drawing/2014/main" id="{F6FA40E6-EF82-BF3D-A917-8B343EC59494}"/>
                  </a:ext>
                </a:extLst>
              </p:cNvPr>
              <p:cNvSpPr/>
              <p:nvPr userDrawn="1"/>
            </p:nvSpPr>
            <p:spPr>
              <a:xfrm>
                <a:off x="1267572" y="389"/>
                <a:ext cx="3829094" cy="664930"/>
              </a:xfrm>
              <a:prstGeom prst="parallelogram">
                <a:avLst/>
              </a:prstGeom>
              <a:solidFill>
                <a:srgbClr val="194D9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12"/>
              </a:p>
            </p:txBody>
          </p:sp>
          <p:sp>
            <p:nvSpPr>
              <p:cNvPr id="26" name="Parallelogram 25">
                <a:extLst>
                  <a:ext uri="{FF2B5EF4-FFF2-40B4-BE49-F238E27FC236}">
                    <a16:creationId xmlns:a16="http://schemas.microsoft.com/office/drawing/2014/main" id="{23549B84-60EC-73B4-5015-36EDBB01E4AA}"/>
                  </a:ext>
                </a:extLst>
              </p:cNvPr>
              <p:cNvSpPr/>
              <p:nvPr userDrawn="1"/>
            </p:nvSpPr>
            <p:spPr>
              <a:xfrm>
                <a:off x="4209773" y="389"/>
                <a:ext cx="4996928" cy="664930"/>
              </a:xfrm>
              <a:prstGeom prst="parallelogram">
                <a:avLst/>
              </a:prstGeom>
              <a:solidFill>
                <a:srgbClr val="1C56A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12"/>
              </a:p>
            </p:txBody>
          </p:sp>
          <p:sp>
            <p:nvSpPr>
              <p:cNvPr id="27" name="Parallelogram 26">
                <a:extLst>
                  <a:ext uri="{FF2B5EF4-FFF2-40B4-BE49-F238E27FC236}">
                    <a16:creationId xmlns:a16="http://schemas.microsoft.com/office/drawing/2014/main" id="{5C53FF0A-86FC-1D88-9239-97955B1F770D}"/>
                  </a:ext>
                </a:extLst>
              </p:cNvPr>
              <p:cNvSpPr/>
              <p:nvPr userDrawn="1"/>
            </p:nvSpPr>
            <p:spPr>
              <a:xfrm>
                <a:off x="8136570" y="389"/>
                <a:ext cx="6026733" cy="664930"/>
              </a:xfrm>
              <a:prstGeom prst="parallelogram">
                <a:avLst/>
              </a:prstGeom>
              <a:solidFill>
                <a:srgbClr val="1E5DB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12"/>
              </a:p>
            </p:txBody>
          </p:sp>
          <p:sp>
            <p:nvSpPr>
              <p:cNvPr id="28" name="Parallelogram 27">
                <a:extLst>
                  <a:ext uri="{FF2B5EF4-FFF2-40B4-BE49-F238E27FC236}">
                    <a16:creationId xmlns:a16="http://schemas.microsoft.com/office/drawing/2014/main" id="{6AF49E4E-32CD-B60C-5A81-83D00D5ACF6D}"/>
                  </a:ext>
                </a:extLst>
              </p:cNvPr>
              <p:cNvSpPr/>
              <p:nvPr userDrawn="1"/>
            </p:nvSpPr>
            <p:spPr>
              <a:xfrm>
                <a:off x="15172395" y="389"/>
                <a:ext cx="3645065" cy="664930"/>
              </a:xfrm>
              <a:prstGeom prst="parallelogram">
                <a:avLst/>
              </a:prstGeom>
              <a:solidFill>
                <a:srgbClr val="0057B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12"/>
              </a:p>
            </p:txBody>
          </p:sp>
        </p:grp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0B2C569F-847A-440C-95B4-42E6DB2B0E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197" y="3870909"/>
            <a:ext cx="5829300" cy="319683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ts val="1650"/>
              </a:lnSpc>
              <a:buNone/>
              <a:defRPr sz="1500" baseline="0">
                <a:solidFill>
                  <a:srgbClr val="000000"/>
                </a:solidFill>
                <a:latin typeface="Calibri" pitchFamily="34" charset="0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DAD436-F875-0284-57C5-8677D1B13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150" y="3071178"/>
            <a:ext cx="7886700" cy="993775"/>
          </a:xfrm>
          <a:prstGeom prst="rect">
            <a:avLst/>
          </a:prstGeom>
        </p:spPr>
        <p:txBody>
          <a:bodyPr/>
          <a:lstStyle>
            <a:lvl1pPr algn="l">
              <a:defRPr sz="3600" b="1">
                <a:solidFill>
                  <a:srgbClr val="0057B7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6E5637B-3F0C-2926-5B7D-F69F43A279AB}"/>
              </a:ext>
            </a:extLst>
          </p:cNvPr>
          <p:cNvGrpSpPr/>
          <p:nvPr userDrawn="1"/>
        </p:nvGrpSpPr>
        <p:grpSpPr>
          <a:xfrm>
            <a:off x="0" y="5043948"/>
            <a:ext cx="9144001" cy="106925"/>
            <a:chOff x="7355954" y="15880786"/>
            <a:chExt cx="21904846" cy="578414"/>
          </a:xfrm>
        </p:grpSpPr>
        <p:sp>
          <p:nvSpPr>
            <p:cNvPr id="5" name="Rectangle 20">
              <a:extLst>
                <a:ext uri="{FF2B5EF4-FFF2-40B4-BE49-F238E27FC236}">
                  <a16:creationId xmlns:a16="http://schemas.microsoft.com/office/drawing/2014/main" id="{300377C4-FCF5-82F7-7DB1-68E20E9DF84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V="1">
              <a:off x="21984029" y="15880786"/>
              <a:ext cx="2432923" cy="578414"/>
            </a:xfrm>
            <a:prstGeom prst="rect">
              <a:avLst/>
            </a:prstGeom>
            <a:solidFill>
              <a:srgbClr val="194D93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2500"/>
            </a:p>
          </p:txBody>
        </p:sp>
        <p:sp>
          <p:nvSpPr>
            <p:cNvPr id="6" name="Rectangle 20">
              <a:extLst>
                <a:ext uri="{FF2B5EF4-FFF2-40B4-BE49-F238E27FC236}">
                  <a16:creationId xmlns:a16="http://schemas.microsoft.com/office/drawing/2014/main" id="{8617F19E-1B06-5F6E-BC5F-B4999383D26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V="1">
              <a:off x="24406350" y="15880786"/>
              <a:ext cx="2432923" cy="578414"/>
            </a:xfrm>
            <a:prstGeom prst="rect">
              <a:avLst/>
            </a:prstGeom>
            <a:solidFill>
              <a:srgbClr val="1C56A4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2500"/>
            </a:p>
          </p:txBody>
        </p:sp>
        <p:sp>
          <p:nvSpPr>
            <p:cNvPr id="7" name="Rectangle 20">
              <a:extLst>
                <a:ext uri="{FF2B5EF4-FFF2-40B4-BE49-F238E27FC236}">
                  <a16:creationId xmlns:a16="http://schemas.microsoft.com/office/drawing/2014/main" id="{A43CC56B-482B-7088-88A1-9E73AE17CF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V="1">
              <a:off x="26827877" y="15880786"/>
              <a:ext cx="2432923" cy="578414"/>
            </a:xfrm>
            <a:prstGeom prst="rect">
              <a:avLst/>
            </a:prstGeom>
            <a:solidFill>
              <a:srgbClr val="1E5DB2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2500"/>
            </a:p>
          </p:txBody>
        </p:sp>
        <p:sp>
          <p:nvSpPr>
            <p:cNvPr id="8" name="Rectangle 20">
              <a:extLst>
                <a:ext uri="{FF2B5EF4-FFF2-40B4-BE49-F238E27FC236}">
                  <a16:creationId xmlns:a16="http://schemas.microsoft.com/office/drawing/2014/main" id="{CAD4BAC6-1B0A-39BB-6345-BC7EBD64783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V="1">
              <a:off x="7355954" y="15880786"/>
              <a:ext cx="14644447" cy="578414"/>
            </a:xfrm>
            <a:prstGeom prst="rect">
              <a:avLst/>
            </a:prstGeom>
            <a:solidFill>
              <a:srgbClr val="164380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2500"/>
            </a:p>
          </p:txBody>
        </p:sp>
      </p:grpSp>
    </p:spTree>
    <p:extLst>
      <p:ext uri="{BB962C8B-B14F-4D97-AF65-F5344CB8AC3E}">
        <p14:creationId xmlns:p14="http://schemas.microsoft.com/office/powerpoint/2010/main" val="2771369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Dat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457200" y="1376679"/>
            <a:ext cx="8229600" cy="3132350"/>
          </a:xfrm>
        </p:spPr>
        <p:txBody>
          <a:bodyPr/>
          <a:lstStyle>
            <a:lvl1pPr marL="228600" indent="-228600">
              <a:lnSpc>
                <a:spcPts val="2200"/>
              </a:lnSpc>
              <a:buClr>
                <a:srgbClr val="003BC0"/>
              </a:buClr>
              <a:buFont typeface="Arial" panose="020B0604020202020204" pitchFamily="34" charset="0"/>
              <a:buChar char="•"/>
              <a:defRPr sz="2000" b="1">
                <a:solidFill>
                  <a:srgbClr val="1D1D1D"/>
                </a:solidFill>
              </a:defRPr>
            </a:lvl1pPr>
            <a:lvl2pPr marL="457200" indent="-169863">
              <a:lnSpc>
                <a:spcPts val="2000"/>
              </a:lnSpc>
              <a:buClr>
                <a:srgbClr val="005761"/>
              </a:buClr>
              <a:buFont typeface="Arial" panose="020B0604020202020204" pitchFamily="34" charset="0"/>
              <a:buChar char="-"/>
              <a:tabLst>
                <a:tab pos="400050" algn="l"/>
              </a:tabLst>
              <a:defRPr sz="1800">
                <a:solidFill>
                  <a:srgbClr val="1D1D1D"/>
                </a:solidFill>
              </a:defRPr>
            </a:lvl2pPr>
            <a:lvl3pPr>
              <a:lnSpc>
                <a:spcPts val="2000"/>
              </a:lnSpc>
              <a:buClr>
                <a:srgbClr val="5A5A5A"/>
              </a:buClr>
              <a:defRPr sz="2000">
                <a:solidFill>
                  <a:srgbClr val="1D1D1D"/>
                </a:solidFill>
              </a:defRPr>
            </a:lvl3pPr>
            <a:lvl4pPr>
              <a:defRPr sz="2000">
                <a:solidFill>
                  <a:srgbClr val="1D1D1D"/>
                </a:solidFill>
              </a:defRPr>
            </a:lvl4pPr>
            <a:lvl5pPr>
              <a:defRPr sz="2000">
                <a:solidFill>
                  <a:srgbClr val="1D1D1D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E7F2F02-184C-4505-8466-02885693F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b" anchorCtr="0"/>
          <a:lstStyle>
            <a:lvl1pPr algn="l">
              <a:lnSpc>
                <a:spcPts val="3000"/>
              </a:lnSpc>
              <a:defRPr sz="2800" b="1" baseline="0">
                <a:solidFill>
                  <a:srgbClr val="1E5AAA"/>
                </a:solidFill>
                <a:effectLst/>
                <a:latin typeface="Calibri" pitchFamily="34" charset="0"/>
              </a:defRPr>
            </a:lvl1pPr>
          </a:lstStyle>
          <a:p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5710D62-FA23-37E1-D9CA-4E6562C12821}"/>
              </a:ext>
            </a:extLst>
          </p:cNvPr>
          <p:cNvGrpSpPr/>
          <p:nvPr userDrawn="1"/>
        </p:nvGrpSpPr>
        <p:grpSpPr>
          <a:xfrm>
            <a:off x="0" y="5043948"/>
            <a:ext cx="9144001" cy="106925"/>
            <a:chOff x="7355954" y="15880786"/>
            <a:chExt cx="21904846" cy="578414"/>
          </a:xfrm>
        </p:grpSpPr>
        <p:sp>
          <p:nvSpPr>
            <p:cNvPr id="3" name="Rectangle 20">
              <a:extLst>
                <a:ext uri="{FF2B5EF4-FFF2-40B4-BE49-F238E27FC236}">
                  <a16:creationId xmlns:a16="http://schemas.microsoft.com/office/drawing/2014/main" id="{3AD231D8-DCA4-570B-4CC6-32EBF38FAD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V="1">
              <a:off x="21984029" y="15880786"/>
              <a:ext cx="2432923" cy="578414"/>
            </a:xfrm>
            <a:prstGeom prst="rect">
              <a:avLst/>
            </a:prstGeom>
            <a:solidFill>
              <a:srgbClr val="194D93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2500"/>
            </a:p>
          </p:txBody>
        </p:sp>
        <p:sp>
          <p:nvSpPr>
            <p:cNvPr id="4" name="Rectangle 20">
              <a:extLst>
                <a:ext uri="{FF2B5EF4-FFF2-40B4-BE49-F238E27FC236}">
                  <a16:creationId xmlns:a16="http://schemas.microsoft.com/office/drawing/2014/main" id="{32619D13-D1C6-7836-5897-39ABF07B01E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V="1">
              <a:off x="24406350" y="15880786"/>
              <a:ext cx="2432923" cy="578414"/>
            </a:xfrm>
            <a:prstGeom prst="rect">
              <a:avLst/>
            </a:prstGeom>
            <a:solidFill>
              <a:srgbClr val="1C56A4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2500"/>
            </a:p>
          </p:txBody>
        </p:sp>
        <p:sp>
          <p:nvSpPr>
            <p:cNvPr id="6" name="Rectangle 20">
              <a:extLst>
                <a:ext uri="{FF2B5EF4-FFF2-40B4-BE49-F238E27FC236}">
                  <a16:creationId xmlns:a16="http://schemas.microsoft.com/office/drawing/2014/main" id="{392F6D8E-420B-97AC-FD5D-3185F97EC0C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V="1">
              <a:off x="26827877" y="15880786"/>
              <a:ext cx="2432923" cy="578414"/>
            </a:xfrm>
            <a:prstGeom prst="rect">
              <a:avLst/>
            </a:prstGeom>
            <a:solidFill>
              <a:srgbClr val="1E5DB2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2500"/>
            </a:p>
          </p:txBody>
        </p:sp>
        <p:sp>
          <p:nvSpPr>
            <p:cNvPr id="8" name="Rectangle 20">
              <a:extLst>
                <a:ext uri="{FF2B5EF4-FFF2-40B4-BE49-F238E27FC236}">
                  <a16:creationId xmlns:a16="http://schemas.microsoft.com/office/drawing/2014/main" id="{6967D159-E4ED-FA77-F3CA-47CC8A1001C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V="1">
              <a:off x="7355954" y="15880786"/>
              <a:ext cx="14644447" cy="578414"/>
            </a:xfrm>
            <a:prstGeom prst="rect">
              <a:avLst/>
            </a:prstGeom>
            <a:solidFill>
              <a:srgbClr val="164380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2500"/>
            </a:p>
          </p:txBody>
        </p:sp>
      </p:grpSp>
    </p:spTree>
    <p:extLst>
      <p:ext uri="{BB962C8B-B14F-4D97-AF65-F5344CB8AC3E}">
        <p14:creationId xmlns:p14="http://schemas.microsoft.com/office/powerpoint/2010/main" val="282989313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2-s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b" anchorCtr="0"/>
          <a:lstStyle>
            <a:lvl1pPr algn="l">
              <a:lnSpc>
                <a:spcPts val="3000"/>
              </a:lnSpc>
              <a:defRPr sz="2800" b="1" baseline="0">
                <a:solidFill>
                  <a:srgbClr val="1E5AAA"/>
                </a:solidFill>
                <a:effectLst/>
                <a:latin typeface="Calibri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8BFD30-ED28-4470-96F2-C90951794F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1358900"/>
            <a:ext cx="3889375" cy="3316288"/>
          </a:xfrm>
        </p:spPr>
        <p:txBody>
          <a:bodyPr/>
          <a:lstStyle>
            <a:lvl1pPr marL="228600" indent="-228600">
              <a:buClr>
                <a:srgbClr val="003BC0"/>
              </a:buClr>
              <a:buFont typeface="Arial" panose="020B0604020202020204" pitchFamily="34" charset="0"/>
              <a:buChar char="•"/>
              <a:defRPr sz="2000" b="1">
                <a:solidFill>
                  <a:srgbClr val="1D1D1D"/>
                </a:solidFill>
              </a:defRPr>
            </a:lvl1pPr>
            <a:lvl2pPr marL="457200" indent="-171450">
              <a:buClr>
                <a:srgbClr val="005761"/>
              </a:buClr>
              <a:buFont typeface="Arial" panose="020B0604020202020204" pitchFamily="34" charset="0"/>
              <a:buChar char="-"/>
              <a:defRPr sz="1800">
                <a:solidFill>
                  <a:srgbClr val="1D1D1D"/>
                </a:solidFill>
              </a:defRPr>
            </a:lvl2pPr>
            <a:lvl3pPr>
              <a:defRPr sz="1600">
                <a:solidFill>
                  <a:srgbClr val="1D1D1D"/>
                </a:solidFill>
              </a:defRPr>
            </a:lvl3pPr>
            <a:lvl4pPr>
              <a:defRPr sz="1400">
                <a:solidFill>
                  <a:srgbClr val="1D1D1D"/>
                </a:solidFill>
              </a:defRPr>
            </a:lvl4pPr>
            <a:lvl5pPr>
              <a:defRPr sz="1400">
                <a:solidFill>
                  <a:srgbClr val="1D1D1D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308A1BA-F127-444C-8EEB-78BB410C7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797425" y="1358900"/>
            <a:ext cx="3889375" cy="3316288"/>
          </a:xfrm>
        </p:spPr>
        <p:txBody>
          <a:bodyPr/>
          <a:lstStyle>
            <a:lvl1pPr marL="228600" indent="-228600">
              <a:buClr>
                <a:srgbClr val="0033A1"/>
              </a:buClr>
              <a:buFont typeface="Arial" panose="020B0604020202020204" pitchFamily="34" charset="0"/>
              <a:buChar char="•"/>
              <a:defRPr sz="2000" b="1">
                <a:solidFill>
                  <a:srgbClr val="1D1D1D"/>
                </a:solidFill>
              </a:defRPr>
            </a:lvl1pPr>
            <a:lvl2pPr marL="457200" indent="-171450">
              <a:buClr>
                <a:srgbClr val="005761"/>
              </a:buClr>
              <a:buFont typeface="Arial" panose="020B0604020202020204" pitchFamily="34" charset="0"/>
              <a:buChar char="-"/>
              <a:tabLst>
                <a:tab pos="285750" algn="l"/>
              </a:tabLst>
              <a:defRPr sz="1800">
                <a:solidFill>
                  <a:srgbClr val="1D1D1D"/>
                </a:solidFill>
              </a:defRPr>
            </a:lvl2pPr>
            <a:lvl3pPr>
              <a:defRPr sz="1600">
                <a:solidFill>
                  <a:srgbClr val="1D1D1D"/>
                </a:solidFill>
              </a:defRPr>
            </a:lvl3pPr>
            <a:lvl4pPr>
              <a:defRPr sz="1400">
                <a:solidFill>
                  <a:srgbClr val="1D1D1D"/>
                </a:solidFill>
              </a:defRPr>
            </a:lvl4pPr>
            <a:lvl5pPr>
              <a:defRPr sz="1400">
                <a:solidFill>
                  <a:srgbClr val="1D1D1D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3F77754-22A0-2E82-7821-2D551EA53015}"/>
              </a:ext>
            </a:extLst>
          </p:cNvPr>
          <p:cNvGrpSpPr/>
          <p:nvPr userDrawn="1"/>
        </p:nvGrpSpPr>
        <p:grpSpPr>
          <a:xfrm>
            <a:off x="0" y="5043948"/>
            <a:ext cx="9144001" cy="106925"/>
            <a:chOff x="7355954" y="15880786"/>
            <a:chExt cx="21904846" cy="578414"/>
          </a:xfrm>
        </p:grpSpPr>
        <p:sp>
          <p:nvSpPr>
            <p:cNvPr id="12" name="Rectangle 20">
              <a:extLst>
                <a:ext uri="{FF2B5EF4-FFF2-40B4-BE49-F238E27FC236}">
                  <a16:creationId xmlns:a16="http://schemas.microsoft.com/office/drawing/2014/main" id="{FA84B6E9-CB28-F3EC-FE9B-CD95E83CFF6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V="1">
              <a:off x="21984029" y="15880786"/>
              <a:ext cx="2432923" cy="578414"/>
            </a:xfrm>
            <a:prstGeom prst="rect">
              <a:avLst/>
            </a:prstGeom>
            <a:solidFill>
              <a:srgbClr val="194D93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2500"/>
            </a:p>
          </p:txBody>
        </p:sp>
        <p:sp>
          <p:nvSpPr>
            <p:cNvPr id="13" name="Rectangle 20">
              <a:extLst>
                <a:ext uri="{FF2B5EF4-FFF2-40B4-BE49-F238E27FC236}">
                  <a16:creationId xmlns:a16="http://schemas.microsoft.com/office/drawing/2014/main" id="{E3E7FB67-DA74-9748-2B12-CFD70C373C6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V="1">
              <a:off x="24406350" y="15880786"/>
              <a:ext cx="2432923" cy="578414"/>
            </a:xfrm>
            <a:prstGeom prst="rect">
              <a:avLst/>
            </a:prstGeom>
            <a:solidFill>
              <a:srgbClr val="1C56A4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2500"/>
            </a:p>
          </p:txBody>
        </p:sp>
        <p:sp>
          <p:nvSpPr>
            <p:cNvPr id="14" name="Rectangle 20">
              <a:extLst>
                <a:ext uri="{FF2B5EF4-FFF2-40B4-BE49-F238E27FC236}">
                  <a16:creationId xmlns:a16="http://schemas.microsoft.com/office/drawing/2014/main" id="{CB6F0725-60D8-6C7C-D80E-17BCC9E630C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V="1">
              <a:off x="26827877" y="15880786"/>
              <a:ext cx="2432923" cy="578414"/>
            </a:xfrm>
            <a:prstGeom prst="rect">
              <a:avLst/>
            </a:prstGeom>
            <a:solidFill>
              <a:srgbClr val="1E5DB2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2500"/>
            </a:p>
          </p:txBody>
        </p:sp>
        <p:sp>
          <p:nvSpPr>
            <p:cNvPr id="15" name="Rectangle 20">
              <a:extLst>
                <a:ext uri="{FF2B5EF4-FFF2-40B4-BE49-F238E27FC236}">
                  <a16:creationId xmlns:a16="http://schemas.microsoft.com/office/drawing/2014/main" id="{6D41011B-EA59-1C4E-7A59-087B094B7D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V="1">
              <a:off x="7355954" y="15880786"/>
              <a:ext cx="14644447" cy="578414"/>
            </a:xfrm>
            <a:prstGeom prst="rect">
              <a:avLst/>
            </a:prstGeom>
            <a:solidFill>
              <a:srgbClr val="164380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2500"/>
            </a:p>
          </p:txBody>
        </p:sp>
      </p:grpSp>
    </p:spTree>
    <p:extLst>
      <p:ext uri="{BB962C8B-B14F-4D97-AF65-F5344CB8AC3E}">
        <p14:creationId xmlns:p14="http://schemas.microsoft.com/office/powerpoint/2010/main" val="358441372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S/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b" anchorCtr="0"/>
          <a:lstStyle>
            <a:lvl1pPr algn="l">
              <a:lnSpc>
                <a:spcPts val="3000"/>
              </a:lnSpc>
              <a:defRPr sz="2800" b="1" baseline="0">
                <a:solidFill>
                  <a:srgbClr val="1E5AAA"/>
                </a:solidFill>
                <a:effectLst/>
                <a:latin typeface="Calibri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8BFD30-ED28-4470-96F2-C90951794F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1358900"/>
            <a:ext cx="3889375" cy="3316288"/>
          </a:xfrm>
        </p:spPr>
        <p:txBody>
          <a:bodyPr/>
          <a:lstStyle>
            <a:lvl1pPr marL="228600" indent="-228600">
              <a:buClr>
                <a:srgbClr val="213F98"/>
              </a:buClr>
              <a:buFont typeface="Arial" panose="020B0604020202020204" pitchFamily="34" charset="0"/>
              <a:buChar char="•"/>
              <a:defRPr sz="2000" b="1">
                <a:solidFill>
                  <a:srgbClr val="1D1D1D"/>
                </a:solidFill>
              </a:defRPr>
            </a:lvl1pPr>
            <a:lvl2pPr marL="457200" indent="-169863">
              <a:buClr>
                <a:srgbClr val="004D71"/>
              </a:buClr>
              <a:buFont typeface="Calibri" panose="020F0502020204030204" pitchFamily="34" charset="0"/>
              <a:buChar char="-"/>
              <a:defRPr sz="1800">
                <a:solidFill>
                  <a:srgbClr val="1D1D1D"/>
                </a:solidFill>
              </a:defRPr>
            </a:lvl2pPr>
            <a:lvl3pPr>
              <a:defRPr sz="1600">
                <a:solidFill>
                  <a:srgbClr val="1D1D1D"/>
                </a:solidFill>
              </a:defRPr>
            </a:lvl3pPr>
            <a:lvl4pPr>
              <a:defRPr sz="1400">
                <a:solidFill>
                  <a:srgbClr val="1D1D1D"/>
                </a:solidFill>
              </a:defRPr>
            </a:lvl4pPr>
            <a:lvl5pPr>
              <a:defRPr sz="1400">
                <a:solidFill>
                  <a:srgbClr val="1D1D1D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Content Placeholder 18">
            <a:extLst>
              <a:ext uri="{FF2B5EF4-FFF2-40B4-BE49-F238E27FC236}">
                <a16:creationId xmlns:a16="http://schemas.microsoft.com/office/drawing/2014/main" id="{C7C7B02A-16A0-4F02-8665-3ADC835153D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572000" y="1358900"/>
            <a:ext cx="4114800" cy="3316288"/>
          </a:xfrm>
        </p:spPr>
        <p:txBody>
          <a:bodyPr/>
          <a:lstStyle>
            <a:lvl1pPr>
              <a:spcAft>
                <a:spcPts val="1200"/>
              </a:spcAft>
              <a:buNone/>
              <a:defRPr sz="2000" b="0">
                <a:solidFill>
                  <a:srgbClr val="000000"/>
                </a:solidFill>
              </a:defRPr>
            </a:lvl1pPr>
            <a:lvl2pPr marL="290513" indent="-290513">
              <a:spcBef>
                <a:spcPts val="600"/>
              </a:spcBef>
              <a:spcAft>
                <a:spcPts val="600"/>
              </a:spcAft>
              <a:buClr>
                <a:srgbClr val="9B4E9E"/>
              </a:buClr>
              <a:buFont typeface="Wingdings" panose="05000000000000000000" pitchFamily="2" charset="2"/>
              <a:buChar char="§"/>
              <a:defRPr sz="2800"/>
            </a:lvl2pPr>
            <a:lvl3pPr marL="623888" indent="-333375">
              <a:spcBef>
                <a:spcPts val="600"/>
              </a:spcBef>
              <a:spcAft>
                <a:spcPts val="600"/>
              </a:spcAft>
              <a:buClr>
                <a:srgbClr val="692145"/>
              </a:buClr>
              <a:defRPr sz="2400"/>
            </a:lvl3pPr>
            <a:lvl4pPr marL="914400" indent="-231775">
              <a:spcBef>
                <a:spcPts val="600"/>
              </a:spcBef>
              <a:spcAft>
                <a:spcPts val="600"/>
              </a:spcAft>
              <a:defRPr/>
            </a:lvl4pPr>
          </a:lstStyle>
          <a:p>
            <a:pPr lvl="0"/>
            <a:r>
              <a:rPr lang="en-US"/>
              <a:t>Object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8EA5292-B508-5CCC-3B11-5F514326AB72}"/>
              </a:ext>
            </a:extLst>
          </p:cNvPr>
          <p:cNvGrpSpPr/>
          <p:nvPr userDrawn="1"/>
        </p:nvGrpSpPr>
        <p:grpSpPr>
          <a:xfrm>
            <a:off x="0" y="5043948"/>
            <a:ext cx="9144001" cy="106925"/>
            <a:chOff x="7355954" y="15880786"/>
            <a:chExt cx="21904846" cy="578414"/>
          </a:xfrm>
        </p:grpSpPr>
        <p:sp>
          <p:nvSpPr>
            <p:cNvPr id="8" name="Rectangle 20">
              <a:extLst>
                <a:ext uri="{FF2B5EF4-FFF2-40B4-BE49-F238E27FC236}">
                  <a16:creationId xmlns:a16="http://schemas.microsoft.com/office/drawing/2014/main" id="{539AAD55-CAFC-28FA-1603-012C70964E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V="1">
              <a:off x="21984029" y="15880786"/>
              <a:ext cx="2432923" cy="578414"/>
            </a:xfrm>
            <a:prstGeom prst="rect">
              <a:avLst/>
            </a:prstGeom>
            <a:solidFill>
              <a:srgbClr val="194D93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2500"/>
            </a:p>
          </p:txBody>
        </p:sp>
        <p:sp>
          <p:nvSpPr>
            <p:cNvPr id="9" name="Rectangle 20">
              <a:extLst>
                <a:ext uri="{FF2B5EF4-FFF2-40B4-BE49-F238E27FC236}">
                  <a16:creationId xmlns:a16="http://schemas.microsoft.com/office/drawing/2014/main" id="{ECA99706-428A-5A9B-342D-4D840B1E03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V="1">
              <a:off x="24406350" y="15880786"/>
              <a:ext cx="2432923" cy="578414"/>
            </a:xfrm>
            <a:prstGeom prst="rect">
              <a:avLst/>
            </a:prstGeom>
            <a:solidFill>
              <a:srgbClr val="1C56A4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2500"/>
            </a:p>
          </p:txBody>
        </p:sp>
        <p:sp>
          <p:nvSpPr>
            <p:cNvPr id="10" name="Rectangle 20">
              <a:extLst>
                <a:ext uri="{FF2B5EF4-FFF2-40B4-BE49-F238E27FC236}">
                  <a16:creationId xmlns:a16="http://schemas.microsoft.com/office/drawing/2014/main" id="{79DDDD67-FECD-CBEB-564B-EDFA0D549E1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V="1">
              <a:off x="26827877" y="15880786"/>
              <a:ext cx="2432923" cy="578414"/>
            </a:xfrm>
            <a:prstGeom prst="rect">
              <a:avLst/>
            </a:prstGeom>
            <a:solidFill>
              <a:srgbClr val="1E5DB2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2500"/>
            </a:p>
          </p:txBody>
        </p:sp>
        <p:sp>
          <p:nvSpPr>
            <p:cNvPr id="11" name="Rectangle 20">
              <a:extLst>
                <a:ext uri="{FF2B5EF4-FFF2-40B4-BE49-F238E27FC236}">
                  <a16:creationId xmlns:a16="http://schemas.microsoft.com/office/drawing/2014/main" id="{EFFB22AD-82B6-AB04-B682-8FFC29BE686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flipV="1">
              <a:off x="7355954" y="15880786"/>
              <a:ext cx="14644447" cy="578414"/>
            </a:xfrm>
            <a:prstGeom prst="rect">
              <a:avLst/>
            </a:prstGeom>
            <a:solidFill>
              <a:srgbClr val="164380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2500"/>
            </a:p>
          </p:txBody>
        </p:sp>
      </p:grpSp>
    </p:spTree>
    <p:extLst>
      <p:ext uri="{BB962C8B-B14F-4D97-AF65-F5344CB8AC3E}">
        <p14:creationId xmlns:p14="http://schemas.microsoft.com/office/powerpoint/2010/main" val="3827093081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CD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23A17BC3-1F5B-28A0-7789-0DA0C7A50D7D}"/>
              </a:ext>
            </a:extLst>
          </p:cNvPr>
          <p:cNvGrpSpPr/>
          <p:nvPr userDrawn="1"/>
        </p:nvGrpSpPr>
        <p:grpSpPr>
          <a:xfrm>
            <a:off x="0" y="4274354"/>
            <a:ext cx="9144000" cy="869146"/>
            <a:chOff x="0" y="4274354"/>
            <a:chExt cx="9144000" cy="869146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531CF5A-461C-2AF2-2E63-53A651F732BA}"/>
                </a:ext>
              </a:extLst>
            </p:cNvPr>
            <p:cNvSpPr/>
            <p:nvPr userDrawn="1"/>
          </p:nvSpPr>
          <p:spPr>
            <a:xfrm>
              <a:off x="0" y="4274354"/>
              <a:ext cx="9144000" cy="869146"/>
            </a:xfrm>
            <a:prstGeom prst="rect">
              <a:avLst/>
            </a:prstGeom>
            <a:solidFill>
              <a:srgbClr val="0057B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12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88A96CBD-9BC4-3F48-F0A5-DB94DE1071B8}"/>
                </a:ext>
              </a:extLst>
            </p:cNvPr>
            <p:cNvGrpSpPr/>
            <p:nvPr userDrawn="1"/>
          </p:nvGrpSpPr>
          <p:grpSpPr>
            <a:xfrm>
              <a:off x="553" y="4274861"/>
              <a:ext cx="5172541" cy="868639"/>
              <a:chOff x="1771" y="389"/>
              <a:chExt cx="14161532" cy="664930"/>
            </a:xfrm>
          </p:grpSpPr>
          <p:sp>
            <p:nvSpPr>
              <p:cNvPr id="18" name="Parallelogram 9">
                <a:extLst>
                  <a:ext uri="{FF2B5EF4-FFF2-40B4-BE49-F238E27FC236}">
                    <a16:creationId xmlns:a16="http://schemas.microsoft.com/office/drawing/2014/main" id="{1DF45998-B7ED-3B13-D19D-C839BC93162C}"/>
                  </a:ext>
                </a:extLst>
              </p:cNvPr>
              <p:cNvSpPr/>
              <p:nvPr userDrawn="1"/>
            </p:nvSpPr>
            <p:spPr>
              <a:xfrm>
                <a:off x="1771" y="389"/>
                <a:ext cx="2010345" cy="664930"/>
              </a:xfrm>
              <a:custGeom>
                <a:avLst/>
                <a:gdLst>
                  <a:gd name="connsiteX0" fmla="*/ 0 w 2399861"/>
                  <a:gd name="connsiteY0" fmla="*/ 668592 h 668592"/>
                  <a:gd name="connsiteX1" fmla="*/ 167148 w 2399861"/>
                  <a:gd name="connsiteY1" fmla="*/ 0 h 668592"/>
                  <a:gd name="connsiteX2" fmla="*/ 2399861 w 2399861"/>
                  <a:gd name="connsiteY2" fmla="*/ 0 h 668592"/>
                  <a:gd name="connsiteX3" fmla="*/ 2232713 w 2399861"/>
                  <a:gd name="connsiteY3" fmla="*/ 668592 h 668592"/>
                  <a:gd name="connsiteX4" fmla="*/ 0 w 2399861"/>
                  <a:gd name="connsiteY4" fmla="*/ 668592 h 668592"/>
                  <a:gd name="connsiteX0" fmla="*/ 0 w 2261638"/>
                  <a:gd name="connsiteY0" fmla="*/ 668592 h 668592"/>
                  <a:gd name="connsiteX1" fmla="*/ 28925 w 2261638"/>
                  <a:gd name="connsiteY1" fmla="*/ 0 h 668592"/>
                  <a:gd name="connsiteX2" fmla="*/ 2261638 w 2261638"/>
                  <a:gd name="connsiteY2" fmla="*/ 0 h 668592"/>
                  <a:gd name="connsiteX3" fmla="*/ 2094490 w 2261638"/>
                  <a:gd name="connsiteY3" fmla="*/ 668592 h 668592"/>
                  <a:gd name="connsiteX4" fmla="*/ 0 w 2261638"/>
                  <a:gd name="connsiteY4" fmla="*/ 668592 h 668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1638" h="668592">
                    <a:moveTo>
                      <a:pt x="0" y="668592"/>
                    </a:moveTo>
                    <a:lnTo>
                      <a:pt x="28925" y="0"/>
                    </a:lnTo>
                    <a:lnTo>
                      <a:pt x="2261638" y="0"/>
                    </a:lnTo>
                    <a:lnTo>
                      <a:pt x="2094490" y="668592"/>
                    </a:lnTo>
                    <a:lnTo>
                      <a:pt x="0" y="668592"/>
                    </a:lnTo>
                    <a:close/>
                  </a:path>
                </a:pathLst>
              </a:custGeom>
              <a:solidFill>
                <a:srgbClr val="16438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12"/>
              </a:p>
            </p:txBody>
          </p:sp>
          <p:sp>
            <p:nvSpPr>
              <p:cNvPr id="19" name="Parallelogram 18">
                <a:extLst>
                  <a:ext uri="{FF2B5EF4-FFF2-40B4-BE49-F238E27FC236}">
                    <a16:creationId xmlns:a16="http://schemas.microsoft.com/office/drawing/2014/main" id="{2C94CA9D-1D40-AB06-E28C-01B79FC23B99}"/>
                  </a:ext>
                </a:extLst>
              </p:cNvPr>
              <p:cNvSpPr/>
              <p:nvPr userDrawn="1"/>
            </p:nvSpPr>
            <p:spPr>
              <a:xfrm>
                <a:off x="1267572" y="389"/>
                <a:ext cx="3829094" cy="664930"/>
              </a:xfrm>
              <a:prstGeom prst="parallelogram">
                <a:avLst/>
              </a:prstGeom>
              <a:solidFill>
                <a:srgbClr val="194D9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12"/>
              </a:p>
            </p:txBody>
          </p:sp>
          <p:sp>
            <p:nvSpPr>
              <p:cNvPr id="20" name="Parallelogram 19">
                <a:extLst>
                  <a:ext uri="{FF2B5EF4-FFF2-40B4-BE49-F238E27FC236}">
                    <a16:creationId xmlns:a16="http://schemas.microsoft.com/office/drawing/2014/main" id="{2E700AAC-8ED5-0BD9-0D59-78D98E213E6D}"/>
                  </a:ext>
                </a:extLst>
              </p:cNvPr>
              <p:cNvSpPr/>
              <p:nvPr userDrawn="1"/>
            </p:nvSpPr>
            <p:spPr>
              <a:xfrm>
                <a:off x="4209773" y="389"/>
                <a:ext cx="4996928" cy="664930"/>
              </a:xfrm>
              <a:prstGeom prst="parallelogram">
                <a:avLst/>
              </a:prstGeom>
              <a:solidFill>
                <a:srgbClr val="1C56A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12"/>
              </a:p>
            </p:txBody>
          </p:sp>
          <p:sp>
            <p:nvSpPr>
              <p:cNvPr id="21" name="Parallelogram 20">
                <a:extLst>
                  <a:ext uri="{FF2B5EF4-FFF2-40B4-BE49-F238E27FC236}">
                    <a16:creationId xmlns:a16="http://schemas.microsoft.com/office/drawing/2014/main" id="{524E04CF-F3D6-66B2-FB7C-10C171C17462}"/>
                  </a:ext>
                </a:extLst>
              </p:cNvPr>
              <p:cNvSpPr/>
              <p:nvPr userDrawn="1"/>
            </p:nvSpPr>
            <p:spPr>
              <a:xfrm>
                <a:off x="8136570" y="389"/>
                <a:ext cx="6026733" cy="664930"/>
              </a:xfrm>
              <a:prstGeom prst="parallelogram">
                <a:avLst/>
              </a:prstGeom>
              <a:solidFill>
                <a:srgbClr val="1E5DB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12"/>
              </a:p>
            </p:txBody>
          </p:sp>
        </p:grpSp>
      </p:grpSp>
      <p:sp>
        <p:nvSpPr>
          <p:cNvPr id="3" name="TextBox 2"/>
          <p:cNvSpPr txBox="1"/>
          <p:nvPr userDrawn="1"/>
        </p:nvSpPr>
        <p:spPr>
          <a:xfrm>
            <a:off x="127218" y="2746824"/>
            <a:ext cx="759438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57B7"/>
                </a:solidFill>
                <a:latin typeface="Calibri" panose="020F0502020204030204" pitchFamily="34" charset="0"/>
              </a:rPr>
              <a:t>For more information, contact CDC</a:t>
            </a:r>
            <a:br>
              <a:rPr lang="en-US" sz="1200" dirty="0">
                <a:solidFill>
                  <a:srgbClr val="0057B7"/>
                </a:solidFill>
                <a:latin typeface="Calibri" panose="020F0502020204030204" pitchFamily="34" charset="0"/>
              </a:rPr>
            </a:br>
            <a:r>
              <a:rPr lang="en-US" sz="1200" dirty="0">
                <a:solidFill>
                  <a:srgbClr val="0057B7"/>
                </a:solidFill>
                <a:latin typeface="Calibri" panose="020F0502020204030204" pitchFamily="34" charset="0"/>
              </a:rPr>
              <a:t>1-800-CDC-INFO (232-4636)</a:t>
            </a:r>
            <a:br>
              <a:rPr lang="en-US" sz="1200" dirty="0">
                <a:solidFill>
                  <a:srgbClr val="0057B7"/>
                </a:solidFill>
                <a:latin typeface="Calibri" panose="020F0502020204030204" pitchFamily="34" charset="0"/>
              </a:rPr>
            </a:br>
            <a:r>
              <a:rPr lang="en-US" sz="1200" dirty="0">
                <a:solidFill>
                  <a:srgbClr val="0057B7"/>
                </a:solidFill>
                <a:latin typeface="Calibri" panose="020F0502020204030204" pitchFamily="34" charset="0"/>
              </a:rPr>
              <a:t>TTY:  1-888-232-6348    cdc.gov</a:t>
            </a:r>
            <a:br>
              <a:rPr lang="en-US" sz="1200" dirty="0">
                <a:solidFill>
                  <a:srgbClr val="0057B7"/>
                </a:solidFill>
                <a:latin typeface="Calibri" panose="020F0502020204030204" pitchFamily="34" charset="0"/>
              </a:rPr>
            </a:br>
            <a:br>
              <a:rPr lang="en-US" sz="1200" dirty="0">
                <a:solidFill>
                  <a:srgbClr val="0057B7"/>
                </a:solidFill>
                <a:latin typeface="Calibri" panose="020F0502020204030204" pitchFamily="34" charset="0"/>
              </a:rPr>
            </a:br>
            <a:br>
              <a:rPr lang="en-US" sz="1200" dirty="0">
                <a:solidFill>
                  <a:srgbClr val="0057B7"/>
                </a:solidFill>
                <a:latin typeface="Calibri" panose="020F0502020204030204" pitchFamily="34" charset="0"/>
              </a:rPr>
            </a:br>
            <a:r>
              <a:rPr lang="en-US" sz="1200" dirty="0">
                <a:solidFill>
                  <a:srgbClr val="0057B7"/>
                </a:solidFill>
                <a:latin typeface="Calibri" panose="020F0502020204030204" pitchFamily="34" charset="0"/>
              </a:rPr>
              <a:t>The findings and conclusions in this report are those of the authors and do not necessarily represent the official position of the U.S. Centers for Disease Control and Prevention.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A1AAE42-4A62-8308-16A3-AF933411C0D6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27218" y="274638"/>
            <a:ext cx="8286750" cy="993775"/>
          </a:xfrm>
          <a:prstGeom prst="rect">
            <a:avLst/>
          </a:prstGeom>
        </p:spPr>
        <p:txBody>
          <a:bodyPr/>
          <a:lstStyle>
            <a:lvl1pPr algn="l">
              <a:defRPr sz="2400" b="1">
                <a:solidFill>
                  <a:srgbClr val="0057B7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D1AA84B-8C3A-1268-123B-0BD4559B2F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06" t="47892" r="12803" b="15738"/>
          <a:stretch/>
        </p:blipFill>
        <p:spPr>
          <a:xfrm>
            <a:off x="8154460" y="4427393"/>
            <a:ext cx="838200" cy="54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314602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370013"/>
            <a:ext cx="7886700" cy="326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9961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7" r:id="rId1"/>
    <p:sldLayoutId id="2147483823" r:id="rId2"/>
    <p:sldLayoutId id="2147483876" r:id="rId3"/>
    <p:sldLayoutId id="2147483877" r:id="rId4"/>
    <p:sldLayoutId id="2147483852" r:id="rId5"/>
    <p:sldLayoutId id="2147483878" r:id="rId6"/>
    <p:sldLayoutId id="2147483883" r:id="rId7"/>
  </p:sldLayoutIdLst>
  <p:transition>
    <p:fade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yriad Web Pro" panose="020B0503030403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yriad Web Pro" panose="020B0503030403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yriad Web Pro" panose="020B0503030403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yriad Web Pro" panose="020B0503030403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yriad Web Pro" panose="020B0503030403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yriad Web Pro" panose="020B0503030403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yriad Web Pro" panose="020B0503030403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yriad Web Pro" panose="020B0503030403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33A1"/>
        </a:buClr>
        <a:buFont typeface="Arial" panose="020B0604020202020204" pitchFamily="34" charset="0"/>
        <a:buChar char="•"/>
        <a:defRPr sz="3200" kern="1200">
          <a:solidFill>
            <a:srgbClr val="1D1D1D"/>
          </a:solidFill>
          <a:latin typeface="Calibri" panose="020F0502020204030204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33A1"/>
        </a:buClr>
        <a:buFont typeface="Arial" panose="020B0604020202020204" pitchFamily="34" charset="0"/>
        <a:buChar char="–"/>
        <a:defRPr sz="2800" kern="1200">
          <a:solidFill>
            <a:srgbClr val="1D1D1D"/>
          </a:solidFill>
          <a:latin typeface="Calibri" panose="020F0502020204030204" pitchFamily="34" charset="0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1D1D1D"/>
          </a:solidFill>
          <a:latin typeface="Calibri" panose="020F0502020204030204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rgbClr val="1D1D1D"/>
          </a:solidFill>
          <a:latin typeface="Calibri" panose="020F0502020204030204" pitchFamily="34" charset="0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rgbClr val="1D1D1D"/>
          </a:solidFill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dc.gov/exposurereport/data_tables.html" TargetMode="External"/><Relationship Id="rId2" Type="http://schemas.openxmlformats.org/officeDocument/2006/relationships/hyperlink" Target="https://www.cdc.gov/nchs/nhanes/index.htm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www.google.com/url?sa=t&amp;rct=j&amp;q=&amp;esrc=s&amp;source=web&amp;cd=&amp;ved=2ahUKEwjMr83busWGAxUpF1kFHQRXDuYQFnoECBkQAQ&amp;url=https%3A%2F%2Fstacks.cdc.gov%2Fview%2Fcdc%2F11963%2Fcdc_11963_DS1.pdf&amp;usg=AOvVaw0DSK7YerSgWX9mwCHD71zp&amp;opi=89978449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3"/>
          <p:cNvSpPr>
            <a:spLocks noGrp="1"/>
          </p:cNvSpPr>
          <p:nvPr>
            <p:ph type="title"/>
          </p:nvPr>
        </p:nvSpPr>
        <p:spPr>
          <a:xfrm>
            <a:off x="457200" y="888205"/>
            <a:ext cx="8229600" cy="971549"/>
          </a:xfrm>
        </p:spPr>
        <p:txBody>
          <a:bodyPr lIns="91440" tIns="45720" rIns="91440" bIns="45720" anchor="ctr"/>
          <a:lstStyle/>
          <a:p>
            <a:pPr>
              <a:lnSpc>
                <a:spcPct val="164835"/>
              </a:lnSpc>
            </a:pPr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NHANES Data Explorer Web Application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27815A-D900-45DB-B7E9-7E3E5057AA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2144512"/>
            <a:ext cx="6400800" cy="63431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Aaron Adams, Research Team</a:t>
            </a:r>
          </a:p>
          <a:p>
            <a:r>
              <a:rPr lang="en-US" dirty="0"/>
              <a:t>Kevin Caron, Evaluation Team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FFE8E3-8F69-40F6-9D10-8E58648E78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70940"/>
              </a:lnSpc>
            </a:pPr>
            <a:r>
              <a:rPr lang="en-US" dirty="0"/>
              <a:t>Wednesday, June 12, 2024</a:t>
            </a:r>
            <a:br>
              <a:rPr lang="en-US" dirty="0"/>
            </a:br>
            <a:r>
              <a:rPr lang="en-US" dirty="0"/>
              <a:t>Branch Epidemiology All-Hands Meeting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F2A097E-3484-325A-AFA6-F80D6D1C0B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Office on Smoking and Health</a:t>
            </a:r>
          </a:p>
        </p:txBody>
      </p:sp>
      <p:pic>
        <p:nvPicPr>
          <p:cNvPr id="7172" name="Picture 6" descr="Logos of the United States Department of Health and Human Services and Centers for Disease Control and Preventio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4886325"/>
            <a:ext cx="190500" cy="14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1581648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19723B-A885-1579-677D-1399679DA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Closing Slide / Disclaimer</a:t>
            </a:r>
          </a:p>
        </p:txBody>
      </p:sp>
    </p:spTree>
    <p:extLst>
      <p:ext uri="{BB962C8B-B14F-4D97-AF65-F5344CB8AC3E}">
        <p14:creationId xmlns:p14="http://schemas.microsoft.com/office/powerpoint/2010/main" val="108786502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6248AB-92C4-421F-8747-17C94E0A4F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2075024"/>
            <a:ext cx="6102349" cy="2707136"/>
          </a:xfrm>
        </p:spPr>
        <p:txBody>
          <a:bodyPr/>
          <a:lstStyle/>
          <a:p>
            <a:pPr indent="-169545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cs typeface="Calibri" panose="020F0502020204030204" pitchFamily="34" charset="0"/>
              </a:rPr>
              <a:t>Tobacco and Volatiles Branch, Division of Laboratory Sciences, National Center for Environmental Health</a:t>
            </a:r>
          </a:p>
          <a:p>
            <a:pPr indent="-169545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cs typeface="Calibri" panose="020F0502020204030204" pitchFamily="34" charset="0"/>
              </a:rPr>
              <a:t>Measures:</a:t>
            </a:r>
          </a:p>
          <a:p>
            <a:pPr lvl="1" indent="-169545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cs typeface="Calibri" panose="020F0502020204030204" pitchFamily="34" charset="0"/>
              </a:rPr>
              <a:t>Chemicals in Tobacco Products</a:t>
            </a:r>
          </a:p>
          <a:p>
            <a:pPr lvl="1" indent="-169545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cs typeface="Calibri" panose="020F0502020204030204" pitchFamily="34" charset="0"/>
              </a:rPr>
              <a:t>Chemicals in Human Biological Fluids (Biomarkers)</a:t>
            </a:r>
          </a:p>
          <a:p>
            <a:pPr lvl="1" indent="-169545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cs typeface="Calibri" panose="020F0502020204030204" pitchFamily="34" charset="0"/>
              </a:rPr>
              <a:t>Volatile Organic Compounds</a:t>
            </a:r>
          </a:p>
          <a:p>
            <a:pPr indent="-169545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cs typeface="Calibri" panose="020F0502020204030204" pitchFamily="34" charset="0"/>
                <a:hlinkClick r:id="rId2"/>
              </a:rPr>
              <a:t>National Health and Nutrition Examination Survey</a:t>
            </a:r>
            <a:endParaRPr lang="en-US" dirty="0">
              <a:cs typeface="Calibri" panose="020F0502020204030204" pitchFamily="34" charset="0"/>
            </a:endParaRPr>
          </a:p>
          <a:p>
            <a:pPr lvl="1" indent="-169545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cs typeface="Calibri" panose="020F0502020204030204" pitchFamily="34" charset="0"/>
              </a:rPr>
              <a:t>Provides samples for analysis</a:t>
            </a:r>
          </a:p>
          <a:p>
            <a:pPr lvl="1" indent="-169545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cs typeface="Calibri" panose="020F0502020204030204" pitchFamily="34" charset="0"/>
              </a:rPr>
              <a:t>Results displayed in the </a:t>
            </a:r>
            <a:r>
              <a:rPr lang="en-US" dirty="0">
                <a:cs typeface="Calibri" panose="020F0502020204030204" pitchFamily="34" charset="0"/>
                <a:hlinkClick r:id="rId3"/>
              </a:rPr>
              <a:t>National Exposure Report</a:t>
            </a:r>
            <a:r>
              <a:rPr lang="en-US" dirty="0">
                <a:cs typeface="Calibri" panose="020F0502020204030204" pitchFamily="34" charset="0"/>
              </a:rPr>
              <a:t> biomonitoring tables.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FEC7F1A-FAFF-4281-83BE-139B25080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b" anchorCtr="0"/>
          <a:lstStyle/>
          <a:p>
            <a:pPr>
              <a:lnSpc>
                <a:spcPct val="164835"/>
              </a:lnSpc>
            </a:pPr>
            <a:r>
              <a:rPr lang="en-US" dirty="0"/>
              <a:t>Introductions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3D00C9-D834-4423-9BEC-7F2D3C190EF9}"/>
              </a:ext>
            </a:extLst>
          </p:cNvPr>
          <p:cNvSpPr txBox="1"/>
          <p:nvPr/>
        </p:nvSpPr>
        <p:spPr>
          <a:xfrm>
            <a:off x="3281655" y="1705692"/>
            <a:ext cx="5727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Scientists in CDC’s Tobacco Products Laboratory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hlinkClick r:id="rId4"/>
              </a:rPr>
              <a:t>info</a:t>
            </a:r>
            <a:endParaRPr lang="en-US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7513AA-EA93-54D9-8C12-D9DDB81B65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1655" y="97208"/>
            <a:ext cx="5727400" cy="16084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21DC7C0-FB6A-5F87-4BD4-329B7199FF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6389" y="2453312"/>
            <a:ext cx="2642665" cy="232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72398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6248AB-92C4-421F-8747-17C94E0A4F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2242573"/>
            <a:ext cx="6931974" cy="2694947"/>
          </a:xfrm>
        </p:spPr>
        <p:txBody>
          <a:bodyPr/>
          <a:lstStyle/>
          <a:p>
            <a:pPr indent="-169545"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About NHANES</a:t>
            </a:r>
          </a:p>
          <a:p>
            <a:pPr lvl="1" indent="-169545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prstClr val="black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program of studies dedicated to assessing the health and nutritional status of adults and children in the U.S. </a:t>
            </a:r>
            <a:r>
              <a:rPr lang="en-US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(2-year periods)</a:t>
            </a:r>
            <a:endParaRPr lang="en-US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-169545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cs typeface="Calibri" panose="020F0502020204030204" pitchFamily="34" charset="0"/>
              </a:rPr>
              <a:t>Protocol:</a:t>
            </a:r>
          </a:p>
          <a:p>
            <a:pPr lvl="1" indent="-169545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H</a:t>
            </a:r>
            <a:r>
              <a:rPr lang="en-US" sz="1800" dirty="0">
                <a:solidFill>
                  <a:prstClr val="black"/>
                </a:solidFill>
                <a:latin typeface="Calibri" panose="020F0502020204030204"/>
              </a:rPr>
              <a:t>ome interview</a:t>
            </a:r>
          </a:p>
          <a:p>
            <a:pPr lvl="1" indent="-169545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P</a:t>
            </a:r>
            <a:r>
              <a:rPr lang="en-US" sz="1800" dirty="0">
                <a:solidFill>
                  <a:prstClr val="black"/>
                </a:solidFill>
                <a:latin typeface="Calibri" panose="020F0502020204030204"/>
              </a:rPr>
              <a:t>hysical examination/Interview in a mobile examination center</a:t>
            </a:r>
          </a:p>
          <a:p>
            <a:pPr indent="-169545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Biomarker Data</a:t>
            </a:r>
          </a:p>
          <a:p>
            <a:pPr lvl="1" indent="-169545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Blood and Urine are collected and sent to CDC or partner laboratories for analysis.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3D00C9-D834-4423-9BEC-7F2D3C190EF9}"/>
              </a:ext>
            </a:extLst>
          </p:cNvPr>
          <p:cNvSpPr txBox="1"/>
          <p:nvPr/>
        </p:nvSpPr>
        <p:spPr>
          <a:xfrm>
            <a:off x="2636176" y="1936932"/>
            <a:ext cx="4524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NHANES Mobile Examination Clinic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78F918-B219-B42B-FE56-ACD6318A14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6" t="42480" r="15078" b="832"/>
          <a:stretch/>
        </p:blipFill>
        <p:spPr>
          <a:xfrm>
            <a:off x="2636177" y="56158"/>
            <a:ext cx="4524499" cy="19048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305FED-08AF-0BCD-A25D-21E29E2E1D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150" b="39675"/>
          <a:stretch/>
        </p:blipFill>
        <p:spPr>
          <a:xfrm>
            <a:off x="7237517" y="56157"/>
            <a:ext cx="1841662" cy="1904833"/>
          </a:xfrm>
          <a:prstGeom prst="rect">
            <a:avLst/>
          </a:prstGeom>
        </p:spPr>
      </p:pic>
      <p:pic>
        <p:nvPicPr>
          <p:cNvPr id="1026" name="Picture 2" descr="National Health and Nutrition Examination Survey">
            <a:extLst>
              <a:ext uri="{FF2B5EF4-FFF2-40B4-BE49-F238E27FC236}">
                <a16:creationId xmlns:a16="http://schemas.microsoft.com/office/drawing/2014/main" id="{AC28623A-F1E4-CD3A-39F6-B0B43E033D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9174" y="2069990"/>
            <a:ext cx="1538348" cy="899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49C263B4-B0A8-D607-7F04-B2A58D544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NHANES</a:t>
            </a:r>
          </a:p>
        </p:txBody>
      </p:sp>
    </p:spTree>
    <p:extLst>
      <p:ext uri="{BB962C8B-B14F-4D97-AF65-F5344CB8AC3E}">
        <p14:creationId xmlns:p14="http://schemas.microsoft.com/office/powerpoint/2010/main" val="75955365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6248AB-92C4-421F-8747-17C94E0A4F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2242573"/>
            <a:ext cx="6931974" cy="2694947"/>
          </a:xfrm>
        </p:spPr>
        <p:txBody>
          <a:bodyPr/>
          <a:lstStyle/>
          <a:p>
            <a:pPr indent="-169545"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About NHANES</a:t>
            </a:r>
          </a:p>
          <a:p>
            <a:pPr lvl="1" indent="-169545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prstClr val="black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program of studies dedicated to assessing the health and nutritional status of adults and children in the U.S. </a:t>
            </a:r>
          </a:p>
          <a:p>
            <a:pPr indent="-169545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cs typeface="Calibri" panose="020F0502020204030204" pitchFamily="34" charset="0"/>
              </a:rPr>
              <a:t>Protocol:</a:t>
            </a:r>
          </a:p>
          <a:p>
            <a:pPr lvl="1" indent="-169545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H</a:t>
            </a:r>
            <a:r>
              <a:rPr lang="en-US" sz="1800" dirty="0">
                <a:solidFill>
                  <a:prstClr val="black"/>
                </a:solidFill>
                <a:latin typeface="Calibri" panose="020F0502020204030204"/>
              </a:rPr>
              <a:t>ome interview</a:t>
            </a:r>
          </a:p>
          <a:p>
            <a:pPr lvl="1" indent="-169545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P</a:t>
            </a:r>
            <a:r>
              <a:rPr lang="en-US" sz="1800" dirty="0">
                <a:solidFill>
                  <a:prstClr val="black"/>
                </a:solidFill>
                <a:latin typeface="Calibri" panose="020F0502020204030204"/>
              </a:rPr>
              <a:t>hysical examination/Interview in a mobile examination center</a:t>
            </a:r>
          </a:p>
          <a:p>
            <a:pPr indent="-169545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Biomarker Data</a:t>
            </a:r>
          </a:p>
          <a:p>
            <a:pPr lvl="1" indent="-169545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Blood  and Urine are collected and sent to CDC or partner laboratories for analysis.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3D00C9-D834-4423-9BEC-7F2D3C190EF9}"/>
              </a:ext>
            </a:extLst>
          </p:cNvPr>
          <p:cNvSpPr txBox="1"/>
          <p:nvPr/>
        </p:nvSpPr>
        <p:spPr>
          <a:xfrm>
            <a:off x="2636176" y="1936932"/>
            <a:ext cx="4524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NHANES Mobile Examination Clinic</a:t>
            </a: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49C263B4-B0A8-D607-7F04-B2A58D544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Biomarker</a:t>
            </a:r>
          </a:p>
        </p:txBody>
      </p:sp>
    </p:spTree>
    <p:extLst>
      <p:ext uri="{BB962C8B-B14F-4D97-AF65-F5344CB8AC3E}">
        <p14:creationId xmlns:p14="http://schemas.microsoft.com/office/powerpoint/2010/main" val="120901350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1DC87BE-C8D3-4DD3-8281-FDD872C5E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2886773"/>
            <a:ext cx="8294913" cy="871538"/>
          </a:xfrm>
        </p:spPr>
        <p:txBody>
          <a:bodyPr/>
          <a:lstStyle/>
          <a:p>
            <a:r>
              <a:rPr lang="en-US" dirty="0"/>
              <a:t>Application Demonstrations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FC2074-70FF-408B-BFDD-40A6C03F4A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1" y="3822700"/>
            <a:ext cx="7772400" cy="1029240"/>
          </a:xfrm>
        </p:spPr>
        <p:txBody>
          <a:bodyPr/>
          <a:lstStyle/>
          <a:p>
            <a:pPr>
              <a:lnSpc>
                <a:spcPct val="169230"/>
              </a:lnSpc>
              <a:spcBef>
                <a:spcPts val="0"/>
              </a:spcBef>
            </a:pPr>
            <a:r>
              <a:rPr lang="en-US" dirty="0"/>
              <a:t>#1 Unweighted Exploration of NHANES Data</a:t>
            </a:r>
          </a:p>
          <a:p>
            <a:pPr>
              <a:lnSpc>
                <a:spcPct val="169230"/>
              </a:lnSpc>
              <a:spcBef>
                <a:spcPts val="0"/>
              </a:spcBef>
            </a:pPr>
            <a:r>
              <a:rPr lang="en-US" dirty="0"/>
              <a:t>#2 Weighted Analysis of NHANES Data (password protected)</a:t>
            </a:r>
          </a:p>
        </p:txBody>
      </p:sp>
    </p:spTree>
    <p:extLst>
      <p:ext uri="{BB962C8B-B14F-4D97-AF65-F5344CB8AC3E}">
        <p14:creationId xmlns:p14="http://schemas.microsoft.com/office/powerpoint/2010/main" val="176273668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18A7C6-1789-4227-9B2A-ECBB8A73DD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69230"/>
              </a:lnSpc>
            </a:pPr>
            <a:r>
              <a:rPr lang="en-US"/>
              <a:t>Subtitle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90A964F-55E9-8381-A0D5-355DBFC2F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150" y="3071179"/>
            <a:ext cx="7886700" cy="713422"/>
          </a:xfrm>
        </p:spPr>
        <p:txBody>
          <a:bodyPr/>
          <a:lstStyle/>
          <a:p>
            <a:r>
              <a:rPr lang="en-US"/>
              <a:t>Section Divider</a:t>
            </a:r>
          </a:p>
        </p:txBody>
      </p:sp>
    </p:spTree>
    <p:extLst>
      <p:ext uri="{BB962C8B-B14F-4D97-AF65-F5344CB8AC3E}">
        <p14:creationId xmlns:p14="http://schemas.microsoft.com/office/powerpoint/2010/main" val="1647749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8DC31DB-ADE4-4929-9D12-48246AD68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b" anchorCtr="0"/>
          <a:lstStyle/>
          <a:p>
            <a:pPr>
              <a:lnSpc>
                <a:spcPct val="164835"/>
              </a:lnSpc>
            </a:pPr>
            <a:r>
              <a:rPr lang="en-US"/>
              <a:t>Colors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B78A3A-6707-4582-BB87-A67D8E22F2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1" y="1358900"/>
            <a:ext cx="2338466" cy="3316288"/>
          </a:xfrm>
        </p:spPr>
        <p:txBody>
          <a:bodyPr/>
          <a:lstStyle/>
          <a:p>
            <a:r>
              <a:rPr lang="en-US" b="0"/>
              <a:t>Customize chart colors to match your presentation</a:t>
            </a:r>
            <a:br>
              <a:rPr lang="en-US" b="0"/>
            </a:br>
            <a:endParaRPr lang="en-US" b="0"/>
          </a:p>
          <a:p>
            <a:r>
              <a:rPr lang="en-US" b="0"/>
              <a:t>HINT: Use the eyedropper tool in the FILL menu to sample colors</a:t>
            </a:r>
          </a:p>
          <a:p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13CA726-106A-422F-8048-ECF91506F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608" y="1225967"/>
            <a:ext cx="6187824" cy="360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04571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11290-DFC9-412E-9B58-5228768B8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b" anchorCtr="0"/>
          <a:lstStyle/>
          <a:p>
            <a:pPr>
              <a:lnSpc>
                <a:spcPct val="164835"/>
              </a:lnSpc>
            </a:pPr>
            <a:r>
              <a:rPr lang="en-US"/>
              <a:t>Side-By-Side Display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DCE9C-5798-4DC2-8E72-2E6ABD03F5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Bullet</a:t>
            </a:r>
          </a:p>
          <a:p>
            <a:pPr lvl="1"/>
            <a:r>
              <a:rPr lang="en-US"/>
              <a:t>Sub bullet</a:t>
            </a:r>
          </a:p>
          <a:p>
            <a:pPr lvl="2"/>
            <a:endParaRPr lang="en-US"/>
          </a:p>
          <a:p>
            <a:endParaRPr lang="en-US"/>
          </a:p>
        </p:txBody>
      </p:sp>
      <p:graphicFrame>
        <p:nvGraphicFramePr>
          <p:cNvPr id="37" name="Content Placeholder 36">
            <a:extLst>
              <a:ext uri="{FF2B5EF4-FFF2-40B4-BE49-F238E27FC236}">
                <a16:creationId xmlns:a16="http://schemas.microsoft.com/office/drawing/2014/main" id="{158B11A7-574F-75DC-0C25-F03EBEDE3029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755020549"/>
              </p:ext>
            </p:extLst>
          </p:nvPr>
        </p:nvGraphicFramePr>
        <p:xfrm>
          <a:off x="4572000" y="1358900"/>
          <a:ext cx="4114800" cy="33162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3770929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8DC31DB-ADE4-4929-9D12-48246AD68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b" anchorCtr="0"/>
          <a:lstStyle/>
          <a:p>
            <a:pPr>
              <a:lnSpc>
                <a:spcPct val="164835"/>
              </a:lnSpc>
            </a:pPr>
            <a:r>
              <a:rPr lang="en-US"/>
              <a:t>Use Slide Master Pages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0F8508-94D2-4EFE-B767-3074F948BD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1" y="1358900"/>
            <a:ext cx="2971800" cy="3316288"/>
          </a:xfrm>
        </p:spPr>
        <p:txBody>
          <a:bodyPr/>
          <a:lstStyle/>
          <a:p>
            <a:r>
              <a:rPr lang="en-US"/>
              <a:t>Critical to the functionality of</a:t>
            </a:r>
            <a:br>
              <a:rPr lang="en-US"/>
            </a:br>
            <a:r>
              <a:rPr lang="en-US"/>
              <a:t>your slide deck</a:t>
            </a:r>
          </a:p>
          <a:p>
            <a:pPr marL="0" indent="0">
              <a:buNone/>
            </a:pPr>
            <a:endParaRPr lang="en-US"/>
          </a:p>
          <a:p>
            <a:r>
              <a:rPr lang="en-US"/>
              <a:t>Necessary for 508 remediation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D92E6E0-484B-B8C4-C6A7-2D875339F5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6943" y="1358899"/>
            <a:ext cx="4941457" cy="2662767"/>
          </a:xfrm>
          <a:prstGeom prst="rect">
            <a:avLst/>
          </a:prstGeom>
          <a:ln>
            <a:solidFill>
              <a:srgbClr val="0057B7"/>
            </a:solidFill>
          </a:ln>
        </p:spPr>
      </p:pic>
    </p:spTree>
    <p:extLst>
      <p:ext uri="{BB962C8B-B14F-4D97-AF65-F5344CB8AC3E}">
        <p14:creationId xmlns:p14="http://schemas.microsoft.com/office/powerpoint/2010/main" val="375077523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NCEH_ATSDR_combined">
  <a:themeElements>
    <a:clrScheme name="Custom 1">
      <a:dk1>
        <a:srgbClr val="0F56DC"/>
      </a:dk1>
      <a:lt1>
        <a:srgbClr val="FFFFFF"/>
      </a:lt1>
      <a:dk2>
        <a:srgbClr val="0B7D58"/>
      </a:dk2>
      <a:lt2>
        <a:srgbClr val="FFFFFF"/>
      </a:lt2>
      <a:accent1>
        <a:srgbClr val="7F8080"/>
      </a:accent1>
      <a:accent2>
        <a:srgbClr val="546DB4"/>
      </a:accent2>
      <a:accent3>
        <a:srgbClr val="9A3B25"/>
      </a:accent3>
      <a:accent4>
        <a:srgbClr val="7F7F7F"/>
      </a:accent4>
      <a:accent5>
        <a:srgbClr val="0033A1"/>
      </a:accent5>
      <a:accent6>
        <a:srgbClr val="002060"/>
      </a:accent6>
      <a:hlink>
        <a:srgbClr val="0F56DC"/>
      </a:hlink>
      <a:folHlink>
        <a:srgbClr val="3077FF"/>
      </a:folHlink>
    </a:clrScheme>
    <a:fontScheme name="CDC Myriad Web Pro">
      <a:majorFont>
        <a:latin typeface="Myriad Web Pro"/>
        <a:ea typeface=""/>
        <a:cs typeface=""/>
      </a:majorFont>
      <a:minorFont>
        <a:latin typeface="Myriad Web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 smtClean="0">
            <a:solidFill>
              <a:srgbClr val="000000"/>
            </a:solidFill>
            <a:latin typeface="Calibri" panose="020F0502020204030204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1295</TotalTime>
  <Words>287</Words>
  <Application>Microsoft Office PowerPoint</Application>
  <PresentationFormat>On-screen Show (16:9)</PresentationFormat>
  <Paragraphs>51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Wingdings</vt:lpstr>
      <vt:lpstr>Myriad Web Pro</vt:lpstr>
      <vt:lpstr>Arial</vt:lpstr>
      <vt:lpstr>Calibri</vt:lpstr>
      <vt:lpstr>NCEH_ATSDR_combined</vt:lpstr>
      <vt:lpstr>NHANES Data Explorer Web Application</vt:lpstr>
      <vt:lpstr>Introductions</vt:lpstr>
      <vt:lpstr>NHANES</vt:lpstr>
      <vt:lpstr>Biomarker</vt:lpstr>
      <vt:lpstr>Application Demonstrations</vt:lpstr>
      <vt:lpstr>Section Divider</vt:lpstr>
      <vt:lpstr>Colors</vt:lpstr>
      <vt:lpstr>Side-By-Side Display</vt:lpstr>
      <vt:lpstr>Use Slide Master Pages</vt:lpstr>
      <vt:lpstr>Closing Slide / Disclaimer</vt:lpstr>
    </vt:vector>
  </TitlesOfParts>
  <Company>CDC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CDC Presentation</dc:title>
  <dc:creator>Centers for Disease Control and Prevention</dc:creator>
  <cp:lastModifiedBy>Caron, Kevin T. (CDC/NCCDPHP/OSH)</cp:lastModifiedBy>
  <cp:revision>31</cp:revision>
  <dcterms:created xsi:type="dcterms:W3CDTF">2011-03-17T17:43:16Z</dcterms:created>
  <dcterms:modified xsi:type="dcterms:W3CDTF">2024-06-06T17:30:27Z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nguage">
    <vt:lpwstr>English</vt:lpwstr>
  </property>
  <property fmtid="{D5CDD505-2E9C-101B-9397-08002B2CF9AE}" pid="3" name="MSIP_Label_7b94a7b8-f06c-4dfe-bdcc-9b548fd58c31_Enabled">
    <vt:lpwstr>true</vt:lpwstr>
  </property>
  <property fmtid="{D5CDD505-2E9C-101B-9397-08002B2CF9AE}" pid="4" name="MSIP_Label_7b94a7b8-f06c-4dfe-bdcc-9b548fd58c31_SetDate">
    <vt:lpwstr>2023-02-25T12:46:49Z</vt:lpwstr>
  </property>
  <property fmtid="{D5CDD505-2E9C-101B-9397-08002B2CF9AE}" pid="5" name="MSIP_Label_7b94a7b8-f06c-4dfe-bdcc-9b548fd58c31_Method">
    <vt:lpwstr>Privileged</vt:lpwstr>
  </property>
  <property fmtid="{D5CDD505-2E9C-101B-9397-08002B2CF9AE}" pid="6" name="MSIP_Label_7b94a7b8-f06c-4dfe-bdcc-9b548fd58c31_Name">
    <vt:lpwstr>7b94a7b8-f06c-4dfe-bdcc-9b548fd58c31</vt:lpwstr>
  </property>
  <property fmtid="{D5CDD505-2E9C-101B-9397-08002B2CF9AE}" pid="7" name="MSIP_Label_7b94a7b8-f06c-4dfe-bdcc-9b548fd58c31_SiteId">
    <vt:lpwstr>9ce70869-60db-44fd-abe8-d2767077fc8f</vt:lpwstr>
  </property>
  <property fmtid="{D5CDD505-2E9C-101B-9397-08002B2CF9AE}" pid="8" name="MSIP_Label_7b94a7b8-f06c-4dfe-bdcc-9b548fd58c31_ActionId">
    <vt:lpwstr>fda2833a-aa66-4d42-977b-271eaf5b3a27</vt:lpwstr>
  </property>
  <property fmtid="{D5CDD505-2E9C-101B-9397-08002B2CF9AE}" pid="9" name="MSIP_Label_7b94a7b8-f06c-4dfe-bdcc-9b548fd58c31_ContentBits">
    <vt:lpwstr>0</vt:lpwstr>
  </property>
</Properties>
</file>